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57" r:id="rId3"/>
    <p:sldId id="263" r:id="rId4"/>
    <p:sldId id="259" r:id="rId5"/>
    <p:sldId id="274" r:id="rId6"/>
    <p:sldId id="26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302" r:id="rId17"/>
    <p:sldId id="284" r:id="rId18"/>
    <p:sldId id="285" r:id="rId19"/>
    <p:sldId id="286" r:id="rId20"/>
    <p:sldId id="271" r:id="rId21"/>
    <p:sldId id="272" r:id="rId2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C24"/>
    <a:srgbClr val="74E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88000" autoAdjust="0"/>
  </p:normalViewPr>
  <p:slideViewPr>
    <p:cSldViewPr>
      <p:cViewPr>
        <p:scale>
          <a:sx n="80" d="100"/>
          <a:sy n="80" d="100"/>
        </p:scale>
        <p:origin x="-10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44.wmf"/><Relationship Id="rId1" Type="http://schemas.openxmlformats.org/officeDocument/2006/relationships/image" Target="../media/image20.wmf"/><Relationship Id="rId6" Type="http://schemas.openxmlformats.org/officeDocument/2006/relationships/image" Target="../media/image54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79AB8-9937-4B6B-A13D-33F5600786F8}" type="datetimeFigureOut">
              <a:rPr lang="hu-HU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4827A9-909B-4761-B697-DD84535C6B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6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4.1. EGÉSZ DIA AZTÁN BEHÚZODIK A SAROKBA 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827A9-909B-4761-B697-DD84535C6B4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theorem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sound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strip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827A9-909B-4761-B697-DD84535C6B4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27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out </a:t>
            </a:r>
            <a:r>
              <a:rPr lang="de-DE" dirty="0" err="1" smtClean="0"/>
              <a:t>the</a:t>
            </a:r>
            <a:r>
              <a:rPr lang="de-DE" dirty="0" smtClean="0"/>
              <a:t> minimal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airspeed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vibrating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stip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we´ve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Reynolds. </a:t>
            </a:r>
            <a:r>
              <a:rPr lang="de-DE" baseline="0" dirty="0" err="1" smtClean="0"/>
              <a:t>formjula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827A9-909B-4761-B697-DD84535C6B4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57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églalap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zis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zis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lipszis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22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5220-7FE5-4B0A-8214-92D9DF881F5C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23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FF39-4521-4A9C-BD33-BCD743AED7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579A-F748-4F68-9C0B-20D3BAEB6999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876A-0B51-46AE-ABB8-A09A60EB31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DB71-6D75-4629-B06F-5320CD7A4106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FE23-B879-451B-B23C-7D5244591D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3DC9EC-B8F4-47A0-89CF-2E3A85C2C5C0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5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(#)</a:t>
            </a:r>
            <a:endParaRPr lang="hu-HU" dirty="0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églalap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lipszis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lipszis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lipszis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zis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zis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87C4-A23B-422F-A784-659798AEC413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21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5D31E-8835-45DB-88DF-5B717121F3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E803-599E-453D-9289-5417A96E36A7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D1BA-DED7-46E2-B759-AA80390B30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B35D-5DEF-4957-A6EF-4156408FDA9A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8B6B-4EEE-4087-A421-F4088BA6AD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C3F329-EEED-49B2-9F27-E205150D9244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4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E8A9C0-3CB9-46DE-A523-B827FBDDCD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5820-AC2B-4C01-9D13-95A8A5B7FEF2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B0E5-FC6A-4CBC-BF95-656CD6C96C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gyenes összekötő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Egyenes összekötő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" name="Egyenes összekötő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5" name="Csoportba foglalás 14"/>
          <p:cNvGrpSpPr/>
          <p:nvPr userDrawn="1"/>
        </p:nvGrpSpPr>
        <p:grpSpPr>
          <a:xfrm>
            <a:off x="8763000" y="0"/>
            <a:ext cx="381000" cy="6858000"/>
            <a:chOff x="8763000" y="0"/>
            <a:chExt cx="381000" cy="6858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Egyenes összekötő 4"/>
            <p:cNvSpPr>
              <a:spLocks noChangeShapeType="1"/>
            </p:cNvSpPr>
            <p:nvPr/>
          </p:nvSpPr>
          <p:spPr bwMode="auto">
            <a:xfrm>
              <a:off x="8763000" y="0"/>
              <a:ext cx="0" cy="685800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tint val="60000"/>
                  <a:alpha val="9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8839200" y="0"/>
              <a:ext cx="304800" cy="6858000"/>
            </a:xfrm>
            <a:prstGeom prst="rect">
              <a:avLst/>
            </a:prstGeom>
            <a:solidFill>
              <a:schemeClr val="accent1">
                <a:tint val="60000"/>
                <a:alpha val="87000"/>
              </a:schemeClr>
            </a:solidFill>
            <a:ln w="38100" cap="rnd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Egyenes összekötő 20"/>
            <p:cNvSpPr>
              <a:spLocks noChangeShapeType="1"/>
            </p:cNvSpPr>
            <p:nvPr/>
          </p:nvSpPr>
          <p:spPr bwMode="auto">
            <a:xfrm>
              <a:off x="8915400" y="0"/>
              <a:ext cx="0" cy="6858000"/>
            </a:xfrm>
            <a:prstGeom prst="lin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" name="Ellipszis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Dátum hely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8687B6-37B9-496D-9547-54F53CAB5156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13" name="Dia számának hely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11</a:t>
            </a:r>
          </a:p>
        </p:txBody>
      </p:sp>
      <p:sp>
        <p:nvSpPr>
          <p:cNvPr id="14" name="Élőláb hely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Egyenes összekötő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5" name="Csoportba foglalás 14"/>
          <p:cNvGrpSpPr/>
          <p:nvPr userDrawn="1"/>
        </p:nvGrpSpPr>
        <p:grpSpPr>
          <a:xfrm>
            <a:off x="8763000" y="0"/>
            <a:ext cx="381000" cy="6858000"/>
            <a:chOff x="8763000" y="0"/>
            <a:chExt cx="381000" cy="6858000"/>
          </a:xfrm>
        </p:grpSpPr>
        <p:sp>
          <p:nvSpPr>
            <p:cNvPr id="5" name="Egyenes összekötő 4"/>
            <p:cNvSpPr>
              <a:spLocks noChangeShapeType="1"/>
            </p:cNvSpPr>
            <p:nvPr/>
          </p:nvSpPr>
          <p:spPr bwMode="auto">
            <a:xfrm>
              <a:off x="8763000" y="0"/>
              <a:ext cx="0" cy="685800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8839200" y="0"/>
              <a:ext cx="304800" cy="68580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38100" cap="rnd" cmpd="sng" algn="ctr">
              <a:noFill/>
              <a:prstDash val="soli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Egyenes összekötő 19"/>
            <p:cNvSpPr>
              <a:spLocks noChangeShapeType="1"/>
            </p:cNvSpPr>
            <p:nvPr/>
          </p:nvSpPr>
          <p:spPr bwMode="auto">
            <a:xfrm>
              <a:off x="8915400" y="0"/>
              <a:ext cx="0" cy="6858000"/>
            </a:xfrm>
            <a:prstGeom prst="lin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Egyenes összekötő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413D01-89D8-405C-845A-7A6D004116C1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13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1085A8-BC47-4B79-83D8-C103743550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28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426482-98D6-46C9-88E5-7F67AFC981C9}" type="datetime1">
              <a:rPr lang="hu-HU" smtClean="0"/>
              <a:pPr>
                <a:defRPr/>
              </a:pPr>
              <a:t>2017. 08. 27.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3" name="Csoportba foglalás 12"/>
          <p:cNvGrpSpPr/>
          <p:nvPr userDrawn="1"/>
        </p:nvGrpSpPr>
        <p:grpSpPr>
          <a:xfrm>
            <a:off x="8763000" y="0"/>
            <a:ext cx="381000" cy="6858000"/>
            <a:chOff x="8763000" y="0"/>
            <a:chExt cx="381000" cy="6858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6" name="Egyenes összekötő 15"/>
            <p:cNvSpPr>
              <a:spLocks noChangeShapeType="1"/>
            </p:cNvSpPr>
            <p:nvPr/>
          </p:nvSpPr>
          <p:spPr bwMode="auto">
            <a:xfrm>
              <a:off x="8763000" y="0"/>
              <a:ext cx="0" cy="685800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tint val="60000"/>
                  <a:alpha val="9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8839200" y="0"/>
              <a:ext cx="304800" cy="6858000"/>
            </a:xfrm>
            <a:prstGeom prst="rect">
              <a:avLst/>
            </a:prstGeom>
            <a:solidFill>
              <a:schemeClr val="accent1">
                <a:tint val="60000"/>
                <a:alpha val="87000"/>
              </a:schemeClr>
            </a:solidFill>
            <a:ln w="38100" cap="rnd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4" name="Egyenes összekötő 10"/>
            <p:cNvSpPr>
              <a:spLocks noChangeShapeType="1"/>
            </p:cNvSpPr>
            <p:nvPr/>
          </p:nvSpPr>
          <p:spPr bwMode="auto">
            <a:xfrm>
              <a:off x="8915400" y="0"/>
              <a:ext cx="0" cy="6858000"/>
            </a:xfrm>
            <a:prstGeom prst="lin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" name="Ellipszis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hu-HU" dirty="0" smtClean="0"/>
              <a:t>11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798" r:id="rId4"/>
    <p:sldLayoutId id="2147483799" r:id="rId5"/>
    <p:sldLayoutId id="2147483806" r:id="rId6"/>
    <p:sldLayoutId id="2147483800" r:id="rId7"/>
    <p:sldLayoutId id="2147483807" r:id="rId8"/>
    <p:sldLayoutId id="2147483808" r:id="rId9"/>
    <p:sldLayoutId id="2147483801" r:id="rId10"/>
    <p:sldLayoutId id="2147483802" r:id="rId11"/>
  </p:sldLayoutIdLst>
  <p:transition>
    <p:fade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21.wmf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jpeg"/><Relationship Id="rId5" Type="http://schemas.openxmlformats.org/officeDocument/2006/relationships/image" Target="../media/image20.wmf"/><Relationship Id="rId10" Type="http://schemas.openxmlformats.org/officeDocument/2006/relationships/image" Target="../media/image25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28.wm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jpeg"/><Relationship Id="rId11" Type="http://schemas.openxmlformats.org/officeDocument/2006/relationships/image" Target="../media/image20.wmf"/><Relationship Id="rId5" Type="http://schemas.openxmlformats.org/officeDocument/2006/relationships/image" Target="../media/image31.jpe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jpeg"/><Relationship Id="rId11" Type="http://schemas.openxmlformats.org/officeDocument/2006/relationships/image" Target="../media/image36.wmf"/><Relationship Id="rId5" Type="http://schemas.openxmlformats.org/officeDocument/2006/relationships/image" Target="../media/image39.jpe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8.jpeg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6.jpe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hang.wa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1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Hiszter%C3%A9zis" TargetMode="External"/><Relationship Id="rId2" Type="http://schemas.openxmlformats.org/officeDocument/2006/relationships/hyperlink" Target="http://www.vilaglex.hu/Fizika/Html/Hurosok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iki/Schalldruc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Singing blades of grass</a:t>
            </a:r>
            <a:r>
              <a:rPr lang="hu-HU" dirty="0" smtClean="0"/>
              <a:t> </a:t>
            </a:r>
            <a:r>
              <a:rPr lang="en-US" b="0" dirty="0" smtClean="0"/>
              <a:t>10</a:t>
            </a:r>
            <a:r>
              <a:rPr lang="hu-HU" b="0" dirty="0" smtClean="0"/>
              <a:t>.</a:t>
            </a:r>
            <a:endParaRPr lang="hu-HU" b="0" dirty="0"/>
          </a:p>
        </p:txBody>
      </p:sp>
      <p:sp>
        <p:nvSpPr>
          <p:cNvPr id="8195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de-DE" dirty="0" err="1" smtClean="0"/>
              <a:t>Bánóczki</a:t>
            </a:r>
            <a:r>
              <a:rPr lang="hu-HU" altLang="de-DE" dirty="0" smtClean="0"/>
              <a:t> Tímea</a:t>
            </a:r>
          </a:p>
          <a:p>
            <a:r>
              <a:rPr lang="hu-HU" dirty="0" smtClean="0"/>
              <a:t>Budapest XX. Kerületi Német Nemzetiségi Gimnázium és Kollégium</a:t>
            </a:r>
            <a:endParaRPr lang="hu-HU" dirty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FABB71-DC37-44E8-8897-77FAA9145EEE}" type="slidenum">
              <a:rPr lang="hu-HU"/>
              <a:pPr/>
              <a:t>1</a:t>
            </a:fld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467600" cy="582594"/>
          </a:xfrm>
        </p:spPr>
        <p:txBody>
          <a:bodyPr/>
          <a:lstStyle/>
          <a:p>
            <a:r>
              <a:rPr lang="en-US" dirty="0" smtClean="0"/>
              <a:t>3. A) Effect of length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10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28662" y="6211669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Fundamental frequencies in the function of the reciprocal of length in the case of 10-25mm wide paper strips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Kép 26" descr="emlekezteto.JPG"/>
          <p:cNvPicPr>
            <a:picLocks noChangeAspect="1"/>
          </p:cNvPicPr>
          <p:nvPr/>
        </p:nvPicPr>
        <p:blipFill>
          <a:blip r:embed="rId3"/>
          <a:srcRect r="77318"/>
          <a:stretch>
            <a:fillRect/>
          </a:stretch>
        </p:blipFill>
        <p:spPr>
          <a:xfrm>
            <a:off x="1285852" y="5715016"/>
            <a:ext cx="1501155" cy="561600"/>
          </a:xfrm>
          <a:prstGeom prst="rect">
            <a:avLst/>
          </a:prstGeom>
        </p:spPr>
      </p:pic>
      <p:pic>
        <p:nvPicPr>
          <p:cNvPr id="29" name="Kép 28" descr="emlekezteto.JPG"/>
          <p:cNvPicPr>
            <a:picLocks noChangeAspect="1"/>
          </p:cNvPicPr>
          <p:nvPr/>
        </p:nvPicPr>
        <p:blipFill>
          <a:blip r:embed="rId3"/>
          <a:srcRect l="25237" r="50000"/>
          <a:stretch>
            <a:fillRect/>
          </a:stretch>
        </p:blipFill>
        <p:spPr>
          <a:xfrm>
            <a:off x="2933128" y="5715016"/>
            <a:ext cx="1638872" cy="561600"/>
          </a:xfrm>
          <a:prstGeom prst="rect">
            <a:avLst/>
          </a:prstGeom>
        </p:spPr>
      </p:pic>
      <p:pic>
        <p:nvPicPr>
          <p:cNvPr id="31" name="Kép 30" descr="emlekezteto.JPG"/>
          <p:cNvPicPr>
            <a:picLocks noChangeAspect="1"/>
          </p:cNvPicPr>
          <p:nvPr/>
        </p:nvPicPr>
        <p:blipFill>
          <a:blip r:embed="rId3"/>
          <a:srcRect l="50000" r="25237"/>
          <a:stretch>
            <a:fillRect/>
          </a:stretch>
        </p:blipFill>
        <p:spPr>
          <a:xfrm>
            <a:off x="4572000" y="5715016"/>
            <a:ext cx="1638872" cy="561600"/>
          </a:xfrm>
          <a:prstGeom prst="rect">
            <a:avLst/>
          </a:prstGeom>
        </p:spPr>
      </p:pic>
      <p:pic>
        <p:nvPicPr>
          <p:cNvPr id="33" name="Kép 32" descr="emlekezteto.JPG"/>
          <p:cNvPicPr>
            <a:picLocks noChangeAspect="1"/>
          </p:cNvPicPr>
          <p:nvPr/>
        </p:nvPicPr>
        <p:blipFill>
          <a:blip r:embed="rId3"/>
          <a:srcRect l="76001"/>
          <a:stretch>
            <a:fillRect/>
          </a:stretch>
        </p:blipFill>
        <p:spPr>
          <a:xfrm>
            <a:off x="6286512" y="5715016"/>
            <a:ext cx="1588305" cy="561600"/>
          </a:xfrm>
          <a:prstGeom prst="rect">
            <a:avLst/>
          </a:prstGeom>
        </p:spPr>
      </p:pic>
      <p:pic>
        <p:nvPicPr>
          <p:cNvPr id="35" name="Kép 34" descr="emlekezte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91" y="5715016"/>
            <a:ext cx="6611617" cy="561038"/>
          </a:xfrm>
          <a:prstGeom prst="rect">
            <a:avLst/>
          </a:prstGeom>
        </p:spPr>
      </p:pic>
      <p:sp>
        <p:nvSpPr>
          <p:cNvPr id="4" name="Jobbra nyíl 3"/>
          <p:cNvSpPr/>
          <p:nvPr/>
        </p:nvSpPr>
        <p:spPr>
          <a:xfrm>
            <a:off x="6786578" y="571480"/>
            <a:ext cx="785818" cy="214314"/>
          </a:xfrm>
          <a:prstGeom prst="rightArrow">
            <a:avLst/>
          </a:prstGeom>
          <a:solidFill>
            <a:srgbClr val="5A9C24"/>
          </a:solidFill>
          <a:ln w="38100" cap="rnd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8" name="Objektum 17"/>
          <p:cNvGraphicFramePr>
            <a:graphicFrameLocks noChangeAspect="1"/>
          </p:cNvGraphicFramePr>
          <p:nvPr/>
        </p:nvGraphicFramePr>
        <p:xfrm>
          <a:off x="4572000" y="285728"/>
          <a:ext cx="2070625" cy="8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206360" imgH="469800" progId="Equation.3">
                  <p:embed/>
                </p:oleObj>
              </mc:Choice>
              <mc:Fallback>
                <p:oleObj name="Equation" r:id="rId4" imgW="12063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728"/>
                        <a:ext cx="2070625" cy="806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18"/>
          <p:cNvGraphicFramePr>
            <a:graphicFrameLocks noChangeAspect="1"/>
          </p:cNvGraphicFramePr>
          <p:nvPr/>
        </p:nvGraphicFramePr>
        <p:xfrm>
          <a:off x="7572396" y="428604"/>
          <a:ext cx="1085856" cy="54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428604"/>
                        <a:ext cx="1085856" cy="542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Kép 19" descr="10m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0739" y="1261800"/>
            <a:ext cx="5102522" cy="4334400"/>
          </a:xfrm>
          <a:prstGeom prst="rect">
            <a:avLst/>
          </a:prstGeom>
        </p:spPr>
      </p:pic>
      <p:pic>
        <p:nvPicPr>
          <p:cNvPr id="21" name="Kép 20" descr="15m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8620" y="1260000"/>
            <a:ext cx="5106760" cy="4338000"/>
          </a:xfrm>
          <a:prstGeom prst="rect">
            <a:avLst/>
          </a:prstGeom>
        </p:spPr>
      </p:pic>
      <p:pic>
        <p:nvPicPr>
          <p:cNvPr id="22" name="Kép 21" descr="20m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739" y="1261800"/>
            <a:ext cx="5102522" cy="4334400"/>
          </a:xfrm>
          <a:prstGeom prst="rect">
            <a:avLst/>
          </a:prstGeom>
        </p:spPr>
      </p:pic>
      <p:pic>
        <p:nvPicPr>
          <p:cNvPr id="23" name="Kép 22" descr="25m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0739" y="1261800"/>
            <a:ext cx="5102522" cy="4334400"/>
          </a:xfrm>
          <a:prstGeom prst="rect">
            <a:avLst/>
          </a:prstGeom>
        </p:spPr>
      </p:pic>
      <p:pic>
        <p:nvPicPr>
          <p:cNvPr id="24" name="Kép 23" descr="valtozo szelessegek 10-2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0739" y="1261800"/>
            <a:ext cx="5102522" cy="4334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 descr="emlekezteto.JPG"/>
          <p:cNvPicPr>
            <a:picLocks noChangeAspect="1"/>
          </p:cNvPicPr>
          <p:nvPr/>
        </p:nvPicPr>
        <p:blipFill>
          <a:blip r:embed="rId3"/>
          <a:srcRect r="78302"/>
          <a:stretch>
            <a:fillRect/>
          </a:stretch>
        </p:blipFill>
        <p:spPr>
          <a:xfrm>
            <a:off x="500034" y="5500702"/>
            <a:ext cx="1643074" cy="50074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hu-HU" dirty="0" smtClean="0"/>
              <a:t>3. B</a:t>
            </a:r>
            <a:r>
              <a:rPr lang="en-US" dirty="0" smtClean="0"/>
              <a:t>) Effect of cross-section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11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57224" y="60007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Fundamental frequencies in the function of      in the case of given lengths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6000768"/>
            <a:ext cx="170477" cy="35719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" name="Kép 33" descr="40m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1000108"/>
            <a:ext cx="5102522" cy="4334400"/>
          </a:xfrm>
          <a:prstGeom prst="rect">
            <a:avLst/>
          </a:prstGeom>
        </p:spPr>
      </p:pic>
      <p:pic>
        <p:nvPicPr>
          <p:cNvPr id="35" name="Kép 34" descr="50m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1000108"/>
            <a:ext cx="5102522" cy="4334400"/>
          </a:xfrm>
          <a:prstGeom prst="rect">
            <a:avLst/>
          </a:prstGeom>
        </p:spPr>
      </p:pic>
      <p:pic>
        <p:nvPicPr>
          <p:cNvPr id="36" name="Kép 35" descr="emlekezteto.JPG"/>
          <p:cNvPicPr>
            <a:picLocks noChangeAspect="1"/>
          </p:cNvPicPr>
          <p:nvPr/>
        </p:nvPicPr>
        <p:blipFill>
          <a:blip r:embed="rId3"/>
          <a:srcRect l="25489" r="46190"/>
          <a:stretch>
            <a:fillRect/>
          </a:stretch>
        </p:blipFill>
        <p:spPr>
          <a:xfrm>
            <a:off x="2428860" y="5500702"/>
            <a:ext cx="2143140" cy="500400"/>
          </a:xfrm>
          <a:prstGeom prst="rect">
            <a:avLst/>
          </a:prstGeom>
        </p:spPr>
      </p:pic>
      <p:pic>
        <p:nvPicPr>
          <p:cNvPr id="37" name="Kép 36" descr="60m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1000108"/>
            <a:ext cx="5102522" cy="4334400"/>
          </a:xfrm>
          <a:prstGeom prst="rect">
            <a:avLst/>
          </a:prstGeom>
        </p:spPr>
      </p:pic>
      <p:pic>
        <p:nvPicPr>
          <p:cNvPr id="38" name="Kép 37" descr="emlekezteto.JPG"/>
          <p:cNvPicPr>
            <a:picLocks noChangeAspect="1"/>
          </p:cNvPicPr>
          <p:nvPr/>
        </p:nvPicPr>
        <p:blipFill>
          <a:blip r:embed="rId3"/>
          <a:srcRect l="53810" r="21645"/>
          <a:stretch>
            <a:fillRect/>
          </a:stretch>
        </p:blipFill>
        <p:spPr>
          <a:xfrm>
            <a:off x="4572000" y="5500702"/>
            <a:ext cx="1857388" cy="500400"/>
          </a:xfrm>
          <a:prstGeom prst="rect">
            <a:avLst/>
          </a:prstGeom>
        </p:spPr>
      </p:pic>
      <p:pic>
        <p:nvPicPr>
          <p:cNvPr id="39" name="Kép 38" descr="70m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18" y="1000108"/>
            <a:ext cx="5102522" cy="4334400"/>
          </a:xfrm>
          <a:prstGeom prst="rect">
            <a:avLst/>
          </a:prstGeom>
        </p:spPr>
      </p:pic>
      <p:pic>
        <p:nvPicPr>
          <p:cNvPr id="40" name="Kép 39" descr="emlekezteto.JPG"/>
          <p:cNvPicPr>
            <a:picLocks noChangeAspect="1"/>
          </p:cNvPicPr>
          <p:nvPr/>
        </p:nvPicPr>
        <p:blipFill>
          <a:blip r:embed="rId3"/>
          <a:srcRect l="77411"/>
          <a:stretch>
            <a:fillRect/>
          </a:stretch>
        </p:blipFill>
        <p:spPr>
          <a:xfrm>
            <a:off x="6357950" y="5500702"/>
            <a:ext cx="1709357" cy="500400"/>
          </a:xfrm>
          <a:prstGeom prst="rect">
            <a:avLst/>
          </a:prstGeom>
        </p:spPr>
      </p:pic>
      <p:pic>
        <p:nvPicPr>
          <p:cNvPr id="41" name="Kép 40" descr="angol kersztmetszetek 40-7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18" y="1000108"/>
            <a:ext cx="5102522" cy="4334400"/>
          </a:xfrm>
          <a:prstGeom prst="rect">
            <a:avLst/>
          </a:prstGeom>
        </p:spPr>
      </p:pic>
      <p:pic>
        <p:nvPicPr>
          <p:cNvPr id="42" name="Kép 41" descr="emlekezte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500702"/>
            <a:ext cx="7567273" cy="500400"/>
          </a:xfrm>
          <a:prstGeom prst="rect">
            <a:avLst/>
          </a:prstGeom>
        </p:spPr>
      </p:pic>
      <p:sp>
        <p:nvSpPr>
          <p:cNvPr id="43" name="Jobbra nyíl 42"/>
          <p:cNvSpPr/>
          <p:nvPr/>
        </p:nvSpPr>
        <p:spPr>
          <a:xfrm rot="5400000">
            <a:off x="7215206" y="1285860"/>
            <a:ext cx="785818" cy="214314"/>
          </a:xfrm>
          <a:prstGeom prst="rightArrow">
            <a:avLst/>
          </a:prstGeom>
          <a:solidFill>
            <a:srgbClr val="5A9C24"/>
          </a:solidFill>
          <a:ln w="38100" cap="rnd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4" name="Objektum 43"/>
          <p:cNvGraphicFramePr>
            <a:graphicFrameLocks noChangeAspect="1"/>
          </p:cNvGraphicFramePr>
          <p:nvPr/>
        </p:nvGraphicFramePr>
        <p:xfrm>
          <a:off x="6357950" y="214290"/>
          <a:ext cx="2070625" cy="8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10" imgW="1206360" imgH="469800" progId="Equation.3">
                  <p:embed/>
                </p:oleObj>
              </mc:Choice>
              <mc:Fallback>
                <p:oleObj name="Equation" r:id="rId10" imgW="12063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214290"/>
                        <a:ext cx="2070625" cy="806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7072330" y="1928802"/>
          <a:ext cx="1009648" cy="84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12" imgW="533160" imgH="444240" progId="Equation.3">
                  <p:embed/>
                </p:oleObj>
              </mc:Choice>
              <mc:Fallback>
                <p:oleObj name="Equation" r:id="rId12" imgW="5331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1928802"/>
                        <a:ext cx="1009648" cy="841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571504"/>
          </a:xfrm>
        </p:spPr>
        <p:txBody>
          <a:bodyPr>
            <a:noAutofit/>
          </a:bodyPr>
          <a:lstStyle/>
          <a:p>
            <a:r>
              <a:rPr lang="en-US" dirty="0" smtClean="0"/>
              <a:t>3. C) Effect of stress force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12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214414" y="585789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To different given tensions belonging fundamental frequency with 15-20-25mm wide paper strips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Kép 24" descr="15x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000108"/>
            <a:ext cx="5102522" cy="4334400"/>
          </a:xfrm>
          <a:prstGeom prst="rect">
            <a:avLst/>
          </a:prstGeom>
        </p:spPr>
      </p:pic>
      <p:pic>
        <p:nvPicPr>
          <p:cNvPr id="26" name="Kép 25" descr="emlekeztetok.JPG"/>
          <p:cNvPicPr>
            <a:picLocks noChangeAspect="1"/>
          </p:cNvPicPr>
          <p:nvPr/>
        </p:nvPicPr>
        <p:blipFill>
          <a:blip r:embed="rId4"/>
          <a:srcRect r="71212"/>
          <a:stretch>
            <a:fillRect/>
          </a:stretch>
        </p:blipFill>
        <p:spPr>
          <a:xfrm>
            <a:off x="1857356" y="5357826"/>
            <a:ext cx="1357322" cy="590550"/>
          </a:xfrm>
          <a:prstGeom prst="rect">
            <a:avLst/>
          </a:prstGeom>
        </p:spPr>
      </p:pic>
      <p:sp>
        <p:nvSpPr>
          <p:cNvPr id="38914" name="Oval 21"/>
          <p:cNvSpPr>
            <a:spLocks noChangeArrowheads="1"/>
          </p:cNvSpPr>
          <p:nvPr/>
        </p:nvSpPr>
        <p:spPr bwMode="auto">
          <a:xfrm rot="-1477234">
            <a:off x="5187883" y="1304541"/>
            <a:ext cx="863184" cy="401413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 descr="20x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000108"/>
            <a:ext cx="5102522" cy="4334400"/>
          </a:xfrm>
          <a:prstGeom prst="rect">
            <a:avLst/>
          </a:prstGeom>
        </p:spPr>
      </p:pic>
      <p:pic>
        <p:nvPicPr>
          <p:cNvPr id="28" name="Kép 27" descr="emlekeztetok.JPG"/>
          <p:cNvPicPr>
            <a:picLocks noChangeAspect="1"/>
          </p:cNvPicPr>
          <p:nvPr/>
        </p:nvPicPr>
        <p:blipFill>
          <a:blip r:embed="rId4"/>
          <a:srcRect l="27273" r="42424"/>
          <a:stretch>
            <a:fillRect/>
          </a:stretch>
        </p:blipFill>
        <p:spPr>
          <a:xfrm>
            <a:off x="3143240" y="5357826"/>
            <a:ext cx="1428760" cy="590550"/>
          </a:xfrm>
          <a:prstGeom prst="rect">
            <a:avLst/>
          </a:prstGeom>
        </p:spPr>
      </p:pic>
      <p:pic>
        <p:nvPicPr>
          <p:cNvPr id="29" name="Kép 28" descr="25x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1000108"/>
            <a:ext cx="5102522" cy="4334400"/>
          </a:xfrm>
          <a:prstGeom prst="rect">
            <a:avLst/>
          </a:prstGeom>
        </p:spPr>
      </p:pic>
      <p:pic>
        <p:nvPicPr>
          <p:cNvPr id="30" name="Kép 29" descr="emlekeztetok.JPG"/>
          <p:cNvPicPr>
            <a:picLocks noChangeAspect="1"/>
          </p:cNvPicPr>
          <p:nvPr/>
        </p:nvPicPr>
        <p:blipFill>
          <a:blip r:embed="rId4"/>
          <a:srcRect l="72728"/>
          <a:stretch>
            <a:fillRect/>
          </a:stretch>
        </p:blipFill>
        <p:spPr>
          <a:xfrm>
            <a:off x="5286380" y="5357826"/>
            <a:ext cx="1285851" cy="590550"/>
          </a:xfrm>
          <a:prstGeom prst="rect">
            <a:avLst/>
          </a:prstGeom>
        </p:spPr>
      </p:pic>
      <p:pic>
        <p:nvPicPr>
          <p:cNvPr id="31" name="Kép 30" descr="min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1000108"/>
            <a:ext cx="5102522" cy="4334400"/>
          </a:xfrm>
          <a:prstGeom prst="rect">
            <a:avLst/>
          </a:prstGeom>
        </p:spPr>
      </p:pic>
      <p:pic>
        <p:nvPicPr>
          <p:cNvPr id="32" name="Kép 31" descr="emlekeztet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5357826"/>
            <a:ext cx="4714875" cy="590550"/>
          </a:xfrm>
          <a:prstGeom prst="rect">
            <a:avLst/>
          </a:prstGeom>
        </p:spPr>
      </p:pic>
      <p:sp>
        <p:nvSpPr>
          <p:cNvPr id="18" name="Oval 21"/>
          <p:cNvSpPr>
            <a:spLocks noChangeArrowheads="1"/>
          </p:cNvSpPr>
          <p:nvPr/>
        </p:nvSpPr>
        <p:spPr bwMode="auto">
          <a:xfrm rot="-1477234">
            <a:off x="5196474" y="1328880"/>
            <a:ext cx="822754" cy="433836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Jobbra nyíl 32"/>
          <p:cNvSpPr/>
          <p:nvPr/>
        </p:nvSpPr>
        <p:spPr>
          <a:xfrm rot="5400000">
            <a:off x="7215206" y="1285860"/>
            <a:ext cx="785818" cy="214314"/>
          </a:xfrm>
          <a:prstGeom prst="rightArrow">
            <a:avLst/>
          </a:prstGeom>
          <a:solidFill>
            <a:srgbClr val="5A9C24"/>
          </a:solidFill>
          <a:ln w="38100" cap="rnd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34" name="Objektum 33"/>
          <p:cNvGraphicFramePr>
            <a:graphicFrameLocks noChangeAspect="1"/>
          </p:cNvGraphicFramePr>
          <p:nvPr/>
        </p:nvGraphicFramePr>
        <p:xfrm>
          <a:off x="6357950" y="214290"/>
          <a:ext cx="2070625" cy="8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8" imgW="1206360" imgH="469800" progId="Equation.3">
                  <p:embed/>
                </p:oleObj>
              </mc:Choice>
              <mc:Fallback>
                <p:oleObj name="Equation" r:id="rId8" imgW="12063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214290"/>
                        <a:ext cx="2070625" cy="806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7143768" y="1928802"/>
          <a:ext cx="10096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10" imgW="533160" imgH="241200" progId="Equation.3">
                  <p:embed/>
                </p:oleObj>
              </mc:Choice>
              <mc:Fallback>
                <p:oleObj name="Equation" r:id="rId10" imgW="5331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1928802"/>
                        <a:ext cx="10096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38914" grpId="1" animBg="1"/>
      <p:bldP spid="38914" grpId="2" animBg="1"/>
      <p:bldP spid="18" grpId="0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ép 30" descr="15_50_hiszterezis_gr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143116"/>
            <a:ext cx="4038790" cy="34308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dirty="0" smtClean="0"/>
              <a:t>3. D) Hysteresis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5302380"/>
          </a:xfrm>
        </p:spPr>
        <p:txBody>
          <a:bodyPr/>
          <a:lstStyle/>
          <a:p>
            <a:pPr marL="0" indent="0" algn="just">
              <a:lnSpc>
                <a:spcPts val="3500"/>
              </a:lnSpc>
              <a:buNone/>
            </a:pPr>
            <a:r>
              <a:rPr lang="en-US" dirty="0" smtClean="0"/>
              <a:t>Remnant effect of the stress force on the frequency: with chocolate paper and baking paper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13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57158" y="571501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Hysteresis with 15mmx50mm sized chocolate paper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286248" y="571501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Hysteresis with 15mmx50mm sized baking paper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215074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increasing stress force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000628" y="264318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creasing stress force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Kép 31" descr="csokipapir 15_50_hiszterez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4038790" cy="34308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42910" y="257174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creasing stress force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14480" y="342900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increasing stress force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4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dirty="0" smtClean="0"/>
              <a:t>3. E) Quality of material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5088066"/>
          </a:xfrm>
        </p:spPr>
        <p:txBody>
          <a:bodyPr/>
          <a:lstStyle/>
          <a:p>
            <a:pPr marL="0" indent="0" algn="just">
              <a:lnSpc>
                <a:spcPts val="3500"/>
              </a:lnSpc>
              <a:buNone/>
            </a:pPr>
            <a:r>
              <a:rPr lang="en-US" dirty="0" smtClean="0"/>
              <a:t>The measurement of the frequency as the function of the time of a drying grass strip.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14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29058" y="571501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The values of a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10mmx50mm sized blade of grass as the function o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the time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 descr="fusz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143116"/>
            <a:ext cx="4288993" cy="3643338"/>
          </a:xfrm>
          <a:prstGeom prst="rect">
            <a:avLst/>
          </a:prstGeom>
        </p:spPr>
      </p:pic>
      <p:sp>
        <p:nvSpPr>
          <p:cNvPr id="11" name="Jobbra nyíl 10"/>
          <p:cNvSpPr/>
          <p:nvPr/>
        </p:nvSpPr>
        <p:spPr>
          <a:xfrm rot="5400000">
            <a:off x="1571604" y="3786190"/>
            <a:ext cx="785818" cy="214314"/>
          </a:xfrm>
          <a:prstGeom prst="rightArrow">
            <a:avLst/>
          </a:prstGeom>
          <a:solidFill>
            <a:srgbClr val="5A9C24"/>
          </a:solidFill>
          <a:ln w="38100" cap="rnd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/>
        </p:nvGraphicFramePr>
        <p:xfrm>
          <a:off x="714348" y="2714620"/>
          <a:ext cx="2070625" cy="8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4" imgW="1206360" imgH="469800" progId="Equation.3">
                  <p:embed/>
                </p:oleObj>
              </mc:Choice>
              <mc:Fallback>
                <p:oleObj name="Equation" r:id="rId4" imgW="12063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714620"/>
                        <a:ext cx="2070625" cy="806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1357290" y="4286256"/>
          <a:ext cx="10588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6" imgW="558720" imgH="431640" progId="Equation.3">
                  <p:embed/>
                </p:oleObj>
              </mc:Choice>
              <mc:Fallback>
                <p:oleObj name="Equation" r:id="rId6" imgW="5587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286256"/>
                        <a:ext cx="1058862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sok izes cu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500174"/>
            <a:ext cx="4311600" cy="366254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dirty="0" smtClean="0"/>
              <a:t>3. F) Cross direction vibration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15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812440" y="5627834"/>
            <a:ext cx="450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Normed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frequency (independent from the cross section) as the function of radical pressure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Oval 20"/>
          <p:cNvSpPr>
            <a:spLocks noChangeArrowheads="1"/>
          </p:cNvSpPr>
          <p:nvPr/>
        </p:nvSpPr>
        <p:spPr bwMode="auto">
          <a:xfrm rot="3082275">
            <a:off x="6073869" y="1318264"/>
            <a:ext cx="1245882" cy="279819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t="21957" r="40376" b="32036"/>
          <a:stretch/>
        </p:blipFill>
        <p:spPr>
          <a:xfrm>
            <a:off x="395536" y="1993561"/>
            <a:ext cx="3336258" cy="347899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2999" y="5627834"/>
            <a:ext cx="327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Both sides vibrating: cross direction vibration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 descr="sok izes cucc emlekezte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5143512"/>
            <a:ext cx="4719649" cy="452969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500034" y="92867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String model:         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normed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frequency) independent of the pressure. But: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/>
        </p:nvGraphicFramePr>
        <p:xfrm>
          <a:off x="2000232" y="928670"/>
          <a:ext cx="642942" cy="38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6" imgW="419040" imgH="253800" progId="Equation.3">
                  <p:embed/>
                </p:oleObj>
              </mc:Choice>
              <mc:Fallback>
                <p:oleObj name="Equation" r:id="rId6" imgW="4190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928670"/>
                        <a:ext cx="642942" cy="38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962" grpId="0" animBg="1"/>
      <p:bldP spid="40962" grpId="1" animBg="1"/>
      <p:bldP spid="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571504"/>
          </a:xfrm>
        </p:spPr>
        <p:txBody>
          <a:bodyPr/>
          <a:lstStyle/>
          <a:p>
            <a:r>
              <a:rPr lang="en-US" dirty="0" smtClean="0"/>
              <a:t>Volume-examination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16</a:t>
            </a:r>
            <a:endParaRPr 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1928794" y="1428736"/>
            <a:ext cx="6322248" cy="5155678"/>
            <a:chOff x="1464462" y="1500174"/>
            <a:chExt cx="6322248" cy="5155678"/>
          </a:xfrm>
        </p:grpSpPr>
        <p:pic>
          <p:nvPicPr>
            <p:cNvPr id="6" name="Kép 5" descr="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4462" y="1500174"/>
              <a:ext cx="6215075" cy="4811671"/>
            </a:xfrm>
            <a:prstGeom prst="rect">
              <a:avLst/>
            </a:prstGeom>
          </p:spPr>
        </p:pic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2500298" y="3071810"/>
              <a:ext cx="214314" cy="19288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4357687" y="2928934"/>
              <a:ext cx="214313" cy="19288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7215206" y="2928934"/>
              <a:ext cx="142876" cy="19288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214810" y="6286520"/>
              <a:ext cx="357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Average RMS (Root Mean Square</a:t>
              </a:r>
              <a:r>
                <a:rPr lang="hu-HU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500166" y="6286520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Highest Transient Peak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 rot="19507825">
              <a:off x="3127067" y="5924339"/>
              <a:ext cx="1281876" cy="158537"/>
            </a:xfrm>
            <a:prstGeom prst="rightArrow">
              <a:avLst>
                <a:gd name="adj1" fmla="val 50000"/>
                <a:gd name="adj2" fmla="val 825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15639534">
              <a:off x="4950118" y="5316512"/>
              <a:ext cx="1935189" cy="160876"/>
            </a:xfrm>
            <a:prstGeom prst="rightArrow">
              <a:avLst>
                <a:gd name="adj1" fmla="val 50000"/>
                <a:gd name="adj2" fmla="val 825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6215074" y="50004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sound of the airflow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7796820">
            <a:off x="4580550" y="1933501"/>
            <a:ext cx="2332424" cy="179412"/>
          </a:xfrm>
          <a:prstGeom prst="rightArrow">
            <a:avLst>
              <a:gd name="adj1" fmla="val 50000"/>
              <a:gd name="adj2" fmla="val 8250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" name="Tartalom helye 15" descr="compressor pressur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55102" t="23675" r="19069" b="28493"/>
          <a:stretch>
            <a:fillRect/>
          </a:stretch>
        </p:blipFill>
        <p:spPr>
          <a:xfrm>
            <a:off x="357158" y="1841489"/>
            <a:ext cx="1428760" cy="1587511"/>
          </a:xfrm>
        </p:spPr>
      </p:pic>
      <p:sp>
        <p:nvSpPr>
          <p:cNvPr id="17" name="Szövegdoboz 16"/>
          <p:cNvSpPr txBox="1"/>
          <p:nvPr/>
        </p:nvSpPr>
        <p:spPr>
          <a:xfrm>
            <a:off x="142844" y="342900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Manometer of the compressor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620688"/>
          </a:xfrm>
        </p:spPr>
        <p:txBody>
          <a:bodyPr/>
          <a:lstStyle/>
          <a:p>
            <a:r>
              <a:rPr lang="en-US" dirty="0" smtClean="0"/>
              <a:t>Volume-examination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02869" y="620688"/>
            <a:ext cx="7467600" cy="5259530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dirty="0" smtClean="0"/>
              <a:t>Pressure of the airflow: from 3.5 bar down to 0 bar.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17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71736" y="578645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Sound intensity as the function of pressure square with a 15mmx70mm sized paper strip</a:t>
            </a: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=0.977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Error of measurement </a:t>
            </a:r>
          </a:p>
        </p:txBody>
      </p:sp>
      <p:pic>
        <p:nvPicPr>
          <p:cNvPr id="8" name="Kép 7" descr="hangintenzi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285860"/>
            <a:ext cx="5400600" cy="4587608"/>
          </a:xfrm>
          <a:prstGeom prst="rect">
            <a:avLst/>
          </a:prstGeom>
        </p:spPr>
      </p:pic>
      <p:graphicFrame>
        <p:nvGraphicFramePr>
          <p:cNvPr id="9" name="Objektum 8"/>
          <p:cNvGraphicFramePr>
            <a:graphicFrameLocks noChangeAspect="1"/>
          </p:cNvGraphicFramePr>
          <p:nvPr/>
        </p:nvGraphicFramePr>
        <p:xfrm>
          <a:off x="214282" y="1500174"/>
          <a:ext cx="2139933" cy="555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4" imgW="977760" imgH="253800" progId="Equation.3">
                  <p:embed/>
                </p:oleObj>
              </mc:Choice>
              <mc:Fallback>
                <p:oleObj name="Equation" r:id="rId4" imgW="9777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500174"/>
                        <a:ext cx="2139933" cy="555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Jobb oldali kapcsos zárójel 13"/>
          <p:cNvSpPr/>
          <p:nvPr/>
        </p:nvSpPr>
        <p:spPr>
          <a:xfrm rot="5400000">
            <a:off x="1142976" y="1142984"/>
            <a:ext cx="285752" cy="2000264"/>
          </a:xfrm>
          <a:prstGeom prst="rightBrace">
            <a:avLst>
              <a:gd name="adj1" fmla="val 11666"/>
              <a:gd name="adj2" fmla="val 4954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/>
        </p:nvGraphicFramePr>
        <p:xfrm>
          <a:off x="642910" y="2357430"/>
          <a:ext cx="1394921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6" imgW="672840" imgH="241200" progId="Equation.3">
                  <p:embed/>
                </p:oleObj>
              </mc:Choice>
              <mc:Fallback>
                <p:oleObj name="Equation" r:id="rId6" imgW="6728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357430"/>
                        <a:ext cx="1394921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/>
        </p:nvGraphicFramePr>
        <p:xfrm>
          <a:off x="714348" y="3429000"/>
          <a:ext cx="1079506" cy="55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8" imgW="444240" imgH="228600" progId="Equation.3">
                  <p:embed/>
                </p:oleObj>
              </mc:Choice>
              <mc:Fallback>
                <p:oleObj name="Equation" r:id="rId8" imgW="4442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429000"/>
                        <a:ext cx="1079506" cy="55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Jobbra nyíl 17"/>
          <p:cNvSpPr/>
          <p:nvPr/>
        </p:nvSpPr>
        <p:spPr>
          <a:xfrm rot="5400000">
            <a:off x="928662" y="3071810"/>
            <a:ext cx="785818" cy="214314"/>
          </a:xfrm>
          <a:prstGeom prst="rightArrow">
            <a:avLst/>
          </a:prstGeom>
          <a:solidFill>
            <a:srgbClr val="5A9C24"/>
          </a:solidFill>
          <a:ln w="38100" cap="rnd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57158" y="421481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pressure,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sound pressure, I: sound intensity, Z: sound impedance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[4]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ktum 12"/>
          <p:cNvGraphicFramePr>
            <a:graphicFrameLocks noChangeAspect="1"/>
          </p:cNvGraphicFramePr>
          <p:nvPr/>
        </p:nvGraphicFramePr>
        <p:xfrm>
          <a:off x="6858016" y="6429396"/>
          <a:ext cx="606428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10" imgW="355320" imgH="177480" progId="Equation.3">
                  <p:embed/>
                </p:oleObj>
              </mc:Choice>
              <mc:Fallback>
                <p:oleObj name="Equation" r:id="rId10" imgW="35532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6429396"/>
                        <a:ext cx="606428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8" grpId="1" animBg="1"/>
      <p:bldP spid="18" grpId="2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dirty="0" smtClean="0"/>
              <a:t>4. Instrument model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18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00166" y="600076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The blowing of a 50mm wide and 75mm long paper strip in a tube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angol abr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26" y="939600"/>
            <a:ext cx="6498747" cy="4978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19</a:t>
            </a:r>
            <a:endParaRPr lang="hu-HU" dirty="0"/>
          </a:p>
        </p:txBody>
      </p:sp>
      <p:pic>
        <p:nvPicPr>
          <p:cNvPr id="6" name="Kép 5" descr="15_75_3n_2b_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2865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15_75_3n_2b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200" y="3429000"/>
            <a:ext cx="6285600" cy="27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1000100" y="305966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31.1. The blowing of the paper without the tube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00100" y="628652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The blowing of the paper with the tube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Ellipszis 47"/>
          <p:cNvSpPr>
            <a:spLocks noChangeArrowheads="1"/>
          </p:cNvSpPr>
          <p:nvPr/>
        </p:nvSpPr>
        <p:spPr bwMode="auto">
          <a:xfrm>
            <a:off x="2071670" y="500042"/>
            <a:ext cx="142876" cy="200026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5" name="Ellipszis 42"/>
          <p:cNvSpPr>
            <a:spLocks noChangeArrowheads="1"/>
          </p:cNvSpPr>
          <p:nvPr/>
        </p:nvSpPr>
        <p:spPr bwMode="auto">
          <a:xfrm>
            <a:off x="2071670" y="4286256"/>
            <a:ext cx="142876" cy="14287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6" name="Ellipszis 45"/>
          <p:cNvSpPr>
            <a:spLocks noChangeArrowheads="1"/>
          </p:cNvSpPr>
          <p:nvPr/>
        </p:nvSpPr>
        <p:spPr bwMode="auto">
          <a:xfrm>
            <a:off x="2428860" y="3786190"/>
            <a:ext cx="142876" cy="1928826"/>
          </a:xfrm>
          <a:prstGeom prst="ellipse">
            <a:avLst/>
          </a:prstGeom>
          <a:noFill/>
          <a:ln w="19050">
            <a:solidFill>
              <a:srgbClr val="365F9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7" name="Ellipszis 43"/>
          <p:cNvSpPr>
            <a:spLocks noChangeArrowheads="1"/>
          </p:cNvSpPr>
          <p:nvPr/>
        </p:nvSpPr>
        <p:spPr bwMode="auto">
          <a:xfrm>
            <a:off x="2786050" y="3714752"/>
            <a:ext cx="142876" cy="2000264"/>
          </a:xfrm>
          <a:prstGeom prst="ellipse">
            <a:avLst/>
          </a:prstGeom>
          <a:noFill/>
          <a:ln w="19050">
            <a:solidFill>
              <a:srgbClr val="365F9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4034" grpId="0" animBg="1"/>
      <p:bldP spid="44035" grpId="0" animBg="1"/>
      <p:bldP spid="44036" grpId="0" animBg="1"/>
      <p:bldP spid="440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4392488" cy="34364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/>
              <a:t>Singing Blades of Grass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It is possible to produce a sound by blowing across a blade of grass, a paper strip or similar. Investigate this effect.</a:t>
            </a:r>
            <a:endParaRPr lang="hu-HU" cap="none" dirty="0"/>
          </a:p>
        </p:txBody>
      </p:sp>
      <p:pic>
        <p:nvPicPr>
          <p:cNvPr id="6" name="Tartalom helye 5" descr="oks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30166" t="7129" r="29656" b="9963"/>
          <a:stretch>
            <a:fillRect/>
          </a:stretch>
        </p:blipFill>
        <p:spPr>
          <a:xfrm flipH="1" flipV="1">
            <a:off x="5076056" y="1268760"/>
            <a:ext cx="300039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3A26DD-1EA3-471C-9081-6016D1CBE7EE}" type="slidenum">
              <a:rPr lang="hu-HU"/>
              <a:pPr/>
              <a:t>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004048" y="5182119"/>
            <a:ext cx="31075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Blowing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across blade of grass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ha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0972" y="1019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5</a:t>
            </a:r>
            <a:r>
              <a:rPr lang="en-US" dirty="0" smtClean="0"/>
              <a:t>.1. Summary of results</a:t>
            </a:r>
            <a:endParaRPr lang="en-US" dirty="0"/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008B3C5-27A7-4BFC-979E-DA5CD1AD9539}" type="slidenum">
              <a:rPr lang="hu-HU"/>
              <a:pPr/>
              <a:t>20</a:t>
            </a:fld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4716463" y="1557338"/>
            <a:ext cx="3465512" cy="6762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endParaRPr lang="hu-HU" altLang="de-DE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7013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8" name="Jobbra nyíl 47"/>
          <p:cNvSpPr/>
          <p:nvPr/>
        </p:nvSpPr>
        <p:spPr>
          <a:xfrm rot="20942590">
            <a:off x="3143453" y="1565764"/>
            <a:ext cx="2214151" cy="2145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Jobbra nyíl 48"/>
          <p:cNvSpPr/>
          <p:nvPr/>
        </p:nvSpPr>
        <p:spPr>
          <a:xfrm rot="21334592">
            <a:off x="3204085" y="1940272"/>
            <a:ext cx="2157304" cy="19137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Jobbra nyíl 49"/>
          <p:cNvSpPr/>
          <p:nvPr/>
        </p:nvSpPr>
        <p:spPr>
          <a:xfrm rot="236214">
            <a:off x="3219356" y="2292762"/>
            <a:ext cx="2142866" cy="20991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Jobbra nyíl 50"/>
          <p:cNvSpPr/>
          <p:nvPr/>
        </p:nvSpPr>
        <p:spPr>
          <a:xfrm rot="801274">
            <a:off x="3209197" y="2689999"/>
            <a:ext cx="2143370" cy="20346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6" name="Jobbra nyíl 55"/>
          <p:cNvSpPr/>
          <p:nvPr/>
        </p:nvSpPr>
        <p:spPr>
          <a:xfrm>
            <a:off x="3929058" y="5805264"/>
            <a:ext cx="1573824" cy="19550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Szövegdoboz 58"/>
          <p:cNvSpPr txBox="1"/>
          <p:nvPr/>
        </p:nvSpPr>
        <p:spPr>
          <a:xfrm>
            <a:off x="571472" y="4869160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en-US" altLang="de-DE" sz="2400" dirty="0" smtClean="0">
                <a:latin typeface="Times New Roman" pitchFamily="18" charset="0"/>
                <a:cs typeface="Times New Roman" pitchFamily="18" charset="0"/>
              </a:rPr>
              <a:t>Correspondence between sound intensity (</a:t>
            </a:r>
            <a:r>
              <a:rPr lang="en-US" altLang="de-DE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de-DE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altLang="de-DE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de-DE" sz="2400" dirty="0" smtClean="0">
                <a:latin typeface="Times New Roman" pitchFamily="18" charset="0"/>
                <a:cs typeface="Times New Roman" pitchFamily="18" charset="0"/>
              </a:rPr>
              <a:t>pressure of the airflow</a:t>
            </a:r>
            <a:r>
              <a:rPr lang="hu-HU" alt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de-DE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de-DE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hu-HU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6429388" y="1214422"/>
            <a:ext cx="330200" cy="3381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6429388" y="1785926"/>
            <a:ext cx="330200" cy="3381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6429388" y="2357430"/>
            <a:ext cx="330200" cy="3381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6429388" y="2928934"/>
            <a:ext cx="330200" cy="338137"/>
          </a:xfrm>
          <a:prstGeom prst="smileyFace">
            <a:avLst>
              <a:gd name="adj" fmla="val -332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zövegdoboz 2"/>
          <p:cNvSpPr txBox="1"/>
          <p:nvPr/>
        </p:nvSpPr>
        <p:spPr>
          <a:xfrm>
            <a:off x="571472" y="3429000"/>
            <a:ext cx="574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and unexpected effect: cross direction vibrations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dependency of the frequency by strips (not strings)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6429388" y="3548937"/>
            <a:ext cx="330200" cy="3381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6449219" y="5750074"/>
            <a:ext cx="330200" cy="3381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6449219" y="4236630"/>
            <a:ext cx="330200" cy="3381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" name="Objektum 36"/>
          <p:cNvGraphicFramePr>
            <a:graphicFrameLocks noChangeAspect="1"/>
          </p:cNvGraphicFramePr>
          <p:nvPr/>
        </p:nvGraphicFramePr>
        <p:xfrm>
          <a:off x="785786" y="1785926"/>
          <a:ext cx="2070625" cy="8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3" imgW="1206360" imgH="469800" progId="Equation.3">
                  <p:embed/>
                </p:oleObj>
              </mc:Choice>
              <mc:Fallback>
                <p:oleObj name="Equation" r:id="rId3" imgW="12063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785926"/>
                        <a:ext cx="2070625" cy="806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5429256" y="2824615"/>
          <a:ext cx="785818" cy="60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5" imgW="558720" imgH="431640" progId="Equation.3">
                  <p:embed/>
                </p:oleObj>
              </mc:Choice>
              <mc:Fallback>
                <p:oleObj name="Equation" r:id="rId5" imgW="5587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824615"/>
                        <a:ext cx="785818" cy="604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429256" y="1214422"/>
          <a:ext cx="859377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214422"/>
                        <a:ext cx="859377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500694" y="1643050"/>
          <a:ext cx="749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9" imgW="533160" imgH="444240" progId="Equation.3">
                  <p:embed/>
                </p:oleObj>
              </mc:Choice>
              <mc:Fallback>
                <p:oleObj name="Equation" r:id="rId9" imgW="53316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643050"/>
                        <a:ext cx="749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429256" y="2285992"/>
          <a:ext cx="951837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11" imgW="533160" imgH="241200" progId="Equation.3">
                  <p:embed/>
                </p:oleObj>
              </mc:Choice>
              <mc:Fallback>
                <p:oleObj name="Equation" r:id="rId11" imgW="53316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285992"/>
                        <a:ext cx="951837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500694" y="5643578"/>
          <a:ext cx="971557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13" imgW="444240" imgH="228600" progId="Equation.3">
                  <p:embed/>
                </p:oleObj>
              </mc:Choice>
              <mc:Fallback>
                <p:oleObj name="Equation" r:id="rId13" imgW="4442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643578"/>
                        <a:ext cx="971557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6" grpId="0" animBg="1"/>
      <p:bldP spid="59" grpId="0"/>
      <p:bldP spid="2050" grpId="0" animBg="1"/>
      <p:bldP spid="29" grpId="0" animBg="1"/>
      <p:bldP spid="30" grpId="0" animBg="1"/>
      <p:bldP spid="31" grpId="0" animBg="1"/>
      <p:bldP spid="3" grpId="0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6. Sources</a:t>
            </a:r>
            <a:endParaRPr lang="en-US" dirty="0"/>
          </a:p>
        </p:txBody>
      </p:sp>
      <p:sp>
        <p:nvSpPr>
          <p:cNvPr id="23555" name="Tartalom helye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4873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2300" dirty="0" smtClean="0"/>
              <a:t>[1]</a:t>
            </a:r>
            <a:r>
              <a:rPr lang="en-US" sz="2300" dirty="0" err="1" smtClean="0"/>
              <a:t>Sadatoshi</a:t>
            </a:r>
            <a:r>
              <a:rPr lang="en-US" sz="2300" dirty="0" smtClean="0"/>
              <a:t> </a:t>
            </a:r>
            <a:r>
              <a:rPr lang="en-US" sz="2300" dirty="0" err="1" smtClean="0"/>
              <a:t>Taneda</a:t>
            </a:r>
            <a:r>
              <a:rPr lang="en-US" sz="2300" dirty="0" smtClean="0"/>
              <a:t>: Experimental Investigation of the Wakes behind Cylinders and Plates at Low Reynolds Numbers, Journal of the Physical Society of Japan. 11, pp. 302-307 (1956)</a:t>
            </a:r>
          </a:p>
          <a:p>
            <a:pPr>
              <a:spcAft>
                <a:spcPts val="600"/>
              </a:spcAft>
            </a:pPr>
            <a:r>
              <a:rPr lang="hu-HU" sz="2300" u="sng" dirty="0" smtClean="0">
                <a:hlinkClick r:id="rId2"/>
              </a:rPr>
              <a:t>[2]http://www.vilaglex.hu/Fizika/Html/Hurosok.htm</a:t>
            </a:r>
            <a:endParaRPr lang="de-DE" sz="2300" dirty="0" smtClean="0"/>
          </a:p>
          <a:p>
            <a:pPr>
              <a:spcAft>
                <a:spcPts val="600"/>
              </a:spcAft>
            </a:pPr>
            <a:r>
              <a:rPr lang="hu-HU" sz="2300" u="sng" dirty="0" smtClean="0">
                <a:hlinkClick r:id="rId3"/>
              </a:rPr>
              <a:t>[3]http://hu.wikipedia.org/wiki/Hiszter%C3%A9zis</a:t>
            </a:r>
            <a:endParaRPr lang="de-DE" sz="2300" dirty="0" smtClean="0"/>
          </a:p>
          <a:p>
            <a:r>
              <a:rPr lang="hu-HU" sz="2300" u="sng" dirty="0" smtClean="0">
                <a:hlinkClick r:id="rId4"/>
              </a:rPr>
              <a:t>[4]http://de.wikipedia.org/wiki/Schalldruck</a:t>
            </a:r>
            <a:endParaRPr lang="de-DE" sz="2300" dirty="0" smtClean="0"/>
          </a:p>
          <a:p>
            <a:endParaRPr lang="de-DE" dirty="0" smtClean="0"/>
          </a:p>
        </p:txBody>
      </p:sp>
      <p:sp>
        <p:nvSpPr>
          <p:cNvPr id="2355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47E8798-EAC8-4569-B723-17E94BA7CB46}" type="slidenum">
              <a:rPr lang="hu-HU"/>
              <a:pPr/>
              <a:t>21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00166" y="4643446"/>
            <a:ext cx="6143668" cy="100013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r>
              <a:rPr lang="en-US" sz="3600" dirty="0" smtClean="0">
                <a:ln w="19050">
                  <a:solidFill>
                    <a:schemeClr val="accent1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en-US" sz="3600" dirty="0">
              <a:ln w="19050">
                <a:solidFill>
                  <a:schemeClr val="accent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osolygó arc 5"/>
          <p:cNvSpPr/>
          <p:nvPr/>
        </p:nvSpPr>
        <p:spPr>
          <a:xfrm>
            <a:off x="4161231" y="5715016"/>
            <a:ext cx="821537" cy="785818"/>
          </a:xfrm>
          <a:prstGeom prst="smileyFace">
            <a:avLst/>
          </a:prstGeom>
          <a:gradFill>
            <a:gsLst>
              <a:gs pos="0">
                <a:srgbClr val="74EF57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57150" cap="rnd" cmpd="sng" algn="ctr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5111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 of my presentation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 numCol="2" spcCol="360000"/>
          <a:lstStyle/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1. Experimental set up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2. Theoretical approaches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3. Results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A) Effect of length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B) Effect of cross-section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C) Effect of stress force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D) Hysteresis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E) Quality of material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F) Cross direction vibration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G) Volume-examination of the amplitude of the vibration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4. Instrument model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5. Summary of results</a:t>
            </a:r>
          </a:p>
          <a:p>
            <a:pPr eaLnBrk="1" hangingPunct="1">
              <a:lnSpc>
                <a:spcPts val="3500"/>
              </a:lnSpc>
            </a:pP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6. Sources</a:t>
            </a:r>
            <a:endParaRPr lang="hu-HU" altLang="de-DE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3500"/>
              </a:lnSpc>
            </a:pPr>
            <a:r>
              <a:rPr lang="hu-HU" altLang="de-DE" dirty="0" smtClean="0">
                <a:latin typeface="Times New Roman" pitchFamily="18" charset="0"/>
                <a:cs typeface="Times New Roman" pitchFamily="18" charset="0"/>
              </a:rPr>
              <a:t>7. Appendix</a:t>
            </a:r>
            <a:endParaRPr lang="en-US" altLang="de-D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3</a:t>
            </a:r>
            <a:endParaRPr lang="hu-HU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artalom helye 17" descr="ab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1071546"/>
            <a:ext cx="3070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övegdoboz 15"/>
          <p:cNvSpPr txBox="1"/>
          <p:nvPr/>
        </p:nvSpPr>
        <p:spPr>
          <a:xfrm>
            <a:off x="357158" y="350043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4.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Experimental set up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467600" cy="5111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1.1 </a:t>
            </a:r>
            <a:r>
              <a:rPr lang="en-US" dirty="0" smtClean="0"/>
              <a:t>Experimental</a:t>
            </a:r>
            <a:r>
              <a:rPr lang="hu-HU" dirty="0" smtClean="0"/>
              <a:t> </a:t>
            </a:r>
            <a:r>
              <a:rPr lang="en-US" dirty="0" smtClean="0"/>
              <a:t>set up and the analyses programs</a:t>
            </a:r>
            <a:endParaRPr lang="en-US" dirty="0"/>
          </a:p>
        </p:txBody>
      </p:sp>
      <p:sp>
        <p:nvSpPr>
          <p:cNvPr id="11269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30F9785-1E47-4E15-A180-0E777F439AC1}" type="slidenum">
              <a:rPr lang="hu-HU"/>
              <a:pPr/>
              <a:t>4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714612" y="621508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4.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Experimental set up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 descr="scope PrtSc.JPG"/>
          <p:cNvPicPr>
            <a:picLocks noChangeAspect="1"/>
          </p:cNvPicPr>
          <p:nvPr/>
        </p:nvPicPr>
        <p:blipFill>
          <a:blip r:embed="rId4"/>
          <a:srcRect l="33836" b="35037"/>
          <a:stretch>
            <a:fillRect/>
          </a:stretch>
        </p:blipFill>
        <p:spPr>
          <a:xfrm>
            <a:off x="539552" y="4121943"/>
            <a:ext cx="3678554" cy="211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539552" y="6265083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4.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Scope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 descr="audacity.JPG"/>
          <p:cNvPicPr>
            <a:picLocks noChangeAspect="1"/>
          </p:cNvPicPr>
          <p:nvPr/>
        </p:nvPicPr>
        <p:blipFill>
          <a:blip r:embed="rId5" cstate="print"/>
          <a:srcRect t="14583" b="31250"/>
          <a:stretch>
            <a:fillRect/>
          </a:stretch>
        </p:blipFill>
        <p:spPr>
          <a:xfrm>
            <a:off x="4500562" y="4611923"/>
            <a:ext cx="3643338" cy="157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zövegdoboz 10"/>
          <p:cNvSpPr txBox="1"/>
          <p:nvPr/>
        </p:nvSpPr>
        <p:spPr>
          <a:xfrm>
            <a:off x="4572000" y="6254997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4.3. Audacity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Kép 11" descr="kompressz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957765" y="1257284"/>
            <a:ext cx="2714645" cy="1628787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786314" y="342900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4.2. Compressor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000100" y="4786322"/>
            <a:ext cx="214314" cy="1071570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14348" y="62865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de-DE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Egyenes összekötő nyíllal 16"/>
          <p:cNvCxnSpPr>
            <a:stCxn id="15" idx="0"/>
          </p:cNvCxnSpPr>
          <p:nvPr/>
        </p:nvCxnSpPr>
        <p:spPr>
          <a:xfrm rot="5400000" flipH="1" flipV="1">
            <a:off x="803645" y="6018628"/>
            <a:ext cx="357190" cy="1785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artalom helye 20" descr="angol abra.JPG"/>
          <p:cNvPicPr>
            <a:picLocks noGrp="1" noChangeAspect="1"/>
          </p:cNvPicPr>
          <p:nvPr>
            <p:ph sz="quarter" idx="1"/>
          </p:nvPr>
        </p:nvPicPr>
        <p:blipFill>
          <a:blip r:embed="rId7"/>
          <a:stretch>
            <a:fillRect/>
          </a:stretch>
        </p:blipFill>
        <p:spPr>
          <a:xfrm>
            <a:off x="1346028" y="928670"/>
            <a:ext cx="6451944" cy="52344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1"/>
      <p:bldP spid="9" grpId="0"/>
      <p:bldP spid="11" grpId="0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2.1.</a:t>
            </a:r>
            <a:r>
              <a:rPr lang="en-US" dirty="0" smtClean="0"/>
              <a:t> Theoretical Approaches-Turbulent flow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929618" cy="5357850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dirty="0" smtClean="0"/>
              <a:t>A turbulent flow of the air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 The density and the pressure periodically changing in the stream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the paper strip vibrate. 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027B68-7CCC-4FE1-8947-261ED3D02B97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27650" name="Picture 2" descr="D:\Tina\Suli\DNG\Physik\Scope\turbulent_flow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338" y="3964210"/>
            <a:ext cx="3278168" cy="1639084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428596" y="557214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Demonstration of turbulent flow around a cylinder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Mérések\képek\jok\rezgeses.jpg"/>
          <p:cNvPicPr>
            <a:picLocks noChangeAspect="1" noChangeArrowheads="1"/>
          </p:cNvPicPr>
          <p:nvPr/>
        </p:nvPicPr>
        <p:blipFill>
          <a:blip r:embed="rId4" cstate="print"/>
          <a:srcRect l="34103" t="16380" r="32728" b="21213"/>
          <a:stretch>
            <a:fillRect/>
          </a:stretch>
        </p:blipFill>
        <p:spPr bwMode="auto">
          <a:xfrm>
            <a:off x="4819735" y="2484006"/>
            <a:ext cx="2862115" cy="323101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714876" y="571501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The vibration of paper strip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2.2. </a:t>
            </a:r>
            <a:r>
              <a:rPr lang="en-US" dirty="0" smtClean="0"/>
              <a:t>Theoretical approaches-</a:t>
            </a:r>
            <a:br>
              <a:rPr lang="en-US" dirty="0" smtClean="0"/>
            </a:br>
            <a:r>
              <a:rPr lang="en-US" dirty="0" smtClean="0"/>
              <a:t>Reynolds-number</a:t>
            </a:r>
            <a:endParaRPr lang="en-US" dirty="0"/>
          </a:p>
        </p:txBody>
      </p:sp>
      <p:sp>
        <p:nvSpPr>
          <p:cNvPr id="13315" name="Tartalom helye 2"/>
          <p:cNvSpPr>
            <a:spLocks noGrp="1"/>
          </p:cNvSpPr>
          <p:nvPr>
            <p:ph sz="quarter" idx="1"/>
          </p:nvPr>
        </p:nvSpPr>
        <p:spPr>
          <a:xfrm>
            <a:off x="571472" y="3786190"/>
            <a:ext cx="7456342" cy="2016224"/>
          </a:xfrm>
        </p:spPr>
        <p:txBody>
          <a:bodyPr/>
          <a:lstStyle/>
          <a:p>
            <a:pPr marL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flowing air around a cuboid cross-section paper strip is turbulent, if the Re&gt;700</a:t>
            </a:r>
            <a:r>
              <a:rPr lang="hu-HU" dirty="0" smtClean="0"/>
              <a:t>[1]</a:t>
            </a:r>
            <a:r>
              <a:rPr lang="en-US" dirty="0" smtClean="0"/>
              <a:t>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Minimal speed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turbulent flow in our experiment</a:t>
            </a:r>
          </a:p>
          <a:p>
            <a:pPr marL="0" indent="0">
              <a:lnSpc>
                <a:spcPct val="150000"/>
              </a:lnSpc>
              <a:buNone/>
            </a:pPr>
            <a:endParaRPr lang="hu-HU" dirty="0" smtClean="0"/>
          </a:p>
          <a:p>
            <a:pPr>
              <a:buFont typeface="Wingdings 2" pitchFamily="18" charset="2"/>
              <a:buNone/>
            </a:pPr>
            <a:endParaRPr lang="hu-HU" altLang="de-DE" dirty="0" smtClean="0"/>
          </a:p>
        </p:txBody>
      </p:sp>
      <p:sp>
        <p:nvSpPr>
          <p:cNvPr id="1331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CA7CFC-DF57-4662-B537-F209854C8782}" type="slidenum">
              <a:rPr lang="hu-HU"/>
              <a:pPr/>
              <a:t>6</a:t>
            </a:fld>
            <a:endParaRPr lang="hu-H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27013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786446" y="207167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/>
        </p:nvGraphicFramePr>
        <p:xfrm>
          <a:off x="2571736" y="1857364"/>
          <a:ext cx="3117295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1218960" imgH="419040" progId="Equation.3">
                  <p:embed/>
                </p:oleObj>
              </mc:Choice>
              <mc:Fallback>
                <p:oleObj name="Equation" r:id="rId4" imgW="121896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1857364"/>
                        <a:ext cx="3117295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/>
        </p:nvGraphicFramePr>
        <p:xfrm>
          <a:off x="3428992" y="5286388"/>
          <a:ext cx="1313637" cy="76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5286388"/>
                        <a:ext cx="1313637" cy="768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571472" y="2967335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Re: Reynolds-number, ρ: density of the air, v: speed o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air, d: width of the paper strip, η: dynamical viscosity of the air, ν: kinematic viscosity of the air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dirty="0" smtClean="0"/>
              <a:t>Reynolds-number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992124"/>
            <a:ext cx="7467600" cy="4873752"/>
          </a:xfrm>
        </p:spPr>
        <p:txBody>
          <a:bodyPr/>
          <a:lstStyle/>
          <a:p>
            <a:pPr marL="0" indent="0" algn="just">
              <a:lnSpc>
                <a:spcPts val="3500"/>
              </a:lnSpc>
              <a:buNone/>
            </a:pPr>
            <a:r>
              <a:rPr lang="en-US" dirty="0" smtClean="0"/>
              <a:t>speed of the blowing air of a human</a:t>
            </a:r>
          </a:p>
          <a:p>
            <a:pPr marL="0" indent="0" algn="just">
              <a:lnSpc>
                <a:spcPts val="3500"/>
              </a:lnSpc>
              <a:buNone/>
            </a:pPr>
            <a:r>
              <a:rPr lang="en-US" dirty="0" smtClean="0"/>
              <a:t>Speed of the out coming air of the compressor v&gt;280 m/s (the air is already turbulent)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027B68-7CCC-4FE1-8947-261ED3D02B97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28596" y="5214950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The measurement of the speed of out flowing air with the help of a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Prandtl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-tube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20141212_155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3488801" cy="265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Szövegdoboz 13"/>
          <p:cNvSpPr txBox="1"/>
          <p:nvPr/>
        </p:nvSpPr>
        <p:spPr>
          <a:xfrm>
            <a:off x="4572000" y="5286388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The vibration of a paper strip at low pressure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Kép 15" descr="20141120_155337.jpg"/>
          <p:cNvPicPr/>
          <p:nvPr/>
        </p:nvPicPr>
        <p:blipFill>
          <a:blip r:embed="rId4" cstate="print"/>
          <a:srcRect l="32434" t="3103" r="27077" b="25535"/>
          <a:stretch>
            <a:fillRect/>
          </a:stretch>
        </p:blipFill>
        <p:spPr>
          <a:xfrm>
            <a:off x="4786314" y="2428868"/>
            <a:ext cx="300039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Ellipszis 38"/>
          <p:cNvSpPr>
            <a:spLocks noChangeArrowheads="1"/>
          </p:cNvSpPr>
          <p:nvPr/>
        </p:nvSpPr>
        <p:spPr bwMode="auto">
          <a:xfrm rot="628833">
            <a:off x="5855475" y="2610981"/>
            <a:ext cx="650573" cy="238955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/>
        </p:nvGraphicFramePr>
        <p:xfrm>
          <a:off x="5643569" y="928670"/>
          <a:ext cx="1041047" cy="70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583920" imgH="393480" progId="Equation.3">
                  <p:embed/>
                </p:oleObj>
              </mc:Choice>
              <mc:Fallback>
                <p:oleObj name="Equation" r:id="rId5" imgW="58392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9" y="928670"/>
                        <a:ext cx="1041047" cy="70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2.3</a:t>
            </a:r>
            <a:r>
              <a:rPr lang="en-US" dirty="0" smtClean="0"/>
              <a:t>. Theoretical approaches-string</a:t>
            </a:r>
            <a:r>
              <a:rPr lang="hu-HU" dirty="0" smtClean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marL="0" indent="0" algn="just">
              <a:lnSpc>
                <a:spcPts val="3500"/>
              </a:lnSpc>
              <a:buNone/>
            </a:pPr>
            <a:r>
              <a:rPr lang="en-US" dirty="0" smtClean="0"/>
              <a:t>Similarity between strings and a blade of grass or </a:t>
            </a:r>
            <a:r>
              <a:rPr lang="en-US" i="1" dirty="0" smtClean="0"/>
              <a:t>not too wide </a:t>
            </a:r>
            <a:r>
              <a:rPr lang="en-US" dirty="0" smtClean="0"/>
              <a:t>paper strip. </a:t>
            </a:r>
          </a:p>
          <a:p>
            <a:pPr marL="0" indent="0" algn="just">
              <a:lnSpc>
                <a:spcPts val="3500"/>
              </a:lnSpc>
              <a:buNone/>
            </a:pPr>
            <a:r>
              <a:rPr lang="en-US" dirty="0" smtClean="0"/>
              <a:t>In the case of strings, we can calculate the created frequencies (fundamental frequency and harmonics) as it follows</a:t>
            </a:r>
            <a:r>
              <a:rPr lang="hu-HU" dirty="0" smtClean="0"/>
              <a:t>[2]</a:t>
            </a:r>
            <a:r>
              <a:rPr lang="en-US" dirty="0" smtClean="0"/>
              <a:t>:</a:t>
            </a:r>
            <a:endParaRPr lang="hu-HU" dirty="0" smtClean="0"/>
          </a:p>
          <a:p>
            <a:pPr marL="36000" indent="0" algn="just">
              <a:lnSpc>
                <a:spcPts val="3500"/>
              </a:lnSpc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027B68-7CCC-4FE1-8947-261ED3D02B97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286380" y="428625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88560" imgH="241200" progId="Equation.3">
                  <p:embed/>
                </p:oleObj>
              </mc:Choice>
              <mc:Fallback>
                <p:oleObj name="Equation" r:id="rId3" imgW="88560" imgH="24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08350"/>
                        <a:ext cx="88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/>
        </p:nvGraphicFramePr>
        <p:xfrm>
          <a:off x="2357422" y="4071942"/>
          <a:ext cx="2865453" cy="108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1206360" imgH="457200" progId="Equation.3">
                  <p:embed/>
                </p:oleObj>
              </mc:Choice>
              <mc:Fallback>
                <p:oleObj name="Equation" r:id="rId5" imgW="12063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071942"/>
                        <a:ext cx="2865453" cy="1085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500034" y="528638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f: frequency, n: order of the harmonics, F: stress force, q: cross-section of the string, ρ: density of the string, l: length of the string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hu-HU" dirty="0" smtClean="0"/>
              <a:t>4</a:t>
            </a:r>
            <a:r>
              <a:rPr lang="en-US" dirty="0" smtClean="0"/>
              <a:t>. Theoretical Approaches-Hysteresis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dirty="0" smtClean="0"/>
              <a:t>Maybe stress force has a hysteresis effect</a:t>
            </a:r>
            <a:r>
              <a:rPr lang="hu-HU" dirty="0" smtClean="0"/>
              <a:t> [3]</a:t>
            </a:r>
            <a:r>
              <a:rPr lang="en-US" dirty="0" smtClean="0"/>
              <a:t> on the material???</a:t>
            </a:r>
            <a:r>
              <a:rPr lang="en-US" dirty="0"/>
              <a:t> 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027B68-7CCC-4FE1-8947-261ED3D02B97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6" name="Kép 5" descr="Hysteresiscur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12" y="2552138"/>
            <a:ext cx="2955363" cy="2600719"/>
          </a:xfrm>
          <a:prstGeom prst="rect">
            <a:avLst/>
          </a:prstGeom>
          <a:ln>
            <a:noFill/>
          </a:ln>
        </p:spPr>
      </p:pic>
      <p:sp>
        <p:nvSpPr>
          <p:cNvPr id="8" name="Szövegdoboz 7"/>
          <p:cNvSpPr txBox="1"/>
          <p:nvPr/>
        </p:nvSpPr>
        <p:spPr>
          <a:xfrm>
            <a:off x="1428728" y="5289635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ample for a hysteresis curve: magnetization (M) in the function of magnetic field(H)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940611" y="2552138"/>
            <a:ext cx="2955363" cy="25958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>
            <a:endCxn id="9" idx="0"/>
          </p:cNvCxnSpPr>
          <p:nvPr/>
        </p:nvCxnSpPr>
        <p:spPr>
          <a:xfrm rot="16200000" flipV="1">
            <a:off x="3770170" y="3200261"/>
            <a:ext cx="1306284" cy="10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endCxn id="9" idx="3"/>
          </p:cNvCxnSpPr>
          <p:nvPr/>
        </p:nvCxnSpPr>
        <p:spPr>
          <a:xfrm flipV="1">
            <a:off x="4429124" y="3850050"/>
            <a:ext cx="1466850" cy="1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4357686" y="235743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(M)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786446" y="378619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(H)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ln w="38100" cap="rnd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a:spPr>
      <a:bodyPr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Diavetítés a képernyőre (4:3 oldalarány)</PresentationFormat>
  <Paragraphs>125</Paragraphs>
  <Slides>21</Slides>
  <Notes>3</Notes>
  <HiddenSlides>0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3" baseType="lpstr">
      <vt:lpstr>Loggia</vt:lpstr>
      <vt:lpstr>Equation</vt:lpstr>
      <vt:lpstr>Singing blades of grass 10.</vt:lpstr>
      <vt:lpstr>Singing Blades of Grass It is possible to produce a sound by blowing across a blade of grass, a paper strip or similar. Investigate this effect.</vt:lpstr>
      <vt:lpstr>Outline of my presentation</vt:lpstr>
      <vt:lpstr>1.1 Experimental set up and the analyses programs</vt:lpstr>
      <vt:lpstr>2.1. Theoretical Approaches-Turbulent flow</vt:lpstr>
      <vt:lpstr>2.2. Theoretical approaches- Reynolds-number</vt:lpstr>
      <vt:lpstr>Reynolds-number</vt:lpstr>
      <vt:lpstr>2.3. Theoretical approaches-string model</vt:lpstr>
      <vt:lpstr>2.4. Theoretical Approaches-Hysteresis</vt:lpstr>
      <vt:lpstr>3. A) Effect of length</vt:lpstr>
      <vt:lpstr>3. B) Effect of cross-section</vt:lpstr>
      <vt:lpstr>3. C) Effect of stress force</vt:lpstr>
      <vt:lpstr>3. D) Hysteresis</vt:lpstr>
      <vt:lpstr>3. E) Quality of material</vt:lpstr>
      <vt:lpstr>3. F) Cross direction vibration</vt:lpstr>
      <vt:lpstr>Volume-examination</vt:lpstr>
      <vt:lpstr>Volume-examination</vt:lpstr>
      <vt:lpstr>4. Instrument model</vt:lpstr>
      <vt:lpstr>PowerPoint bemutató</vt:lpstr>
      <vt:lpstr>5.1. Summary of results</vt:lpstr>
      <vt:lpstr>6.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Feladat címe és száma</dc:title>
  <dc:creator>Tanár</dc:creator>
  <cp:lastModifiedBy>Hömöstrei Mihály</cp:lastModifiedBy>
  <cp:revision>219</cp:revision>
  <dcterms:created xsi:type="dcterms:W3CDTF">2014-12-05T13:22:55Z</dcterms:created>
  <dcterms:modified xsi:type="dcterms:W3CDTF">2017-08-27T19:21:34Z</dcterms:modified>
</cp:coreProperties>
</file>